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6" r:id="rId8"/>
    <p:sldId id="277" r:id="rId9"/>
    <p:sldId id="268" r:id="rId10"/>
    <p:sldId id="265" r:id="rId11"/>
    <p:sldId id="281" r:id="rId12"/>
    <p:sldId id="271" r:id="rId13"/>
    <p:sldId id="283" r:id="rId14"/>
    <p:sldId id="284" r:id="rId15"/>
    <p:sldId id="285" r:id="rId16"/>
    <p:sldId id="286" r:id="rId17"/>
    <p:sldId id="278" r:id="rId18"/>
    <p:sldId id="273" r:id="rId19"/>
  </p:sldIdLst>
  <p:sldSz cx="18288000" cy="10287000"/>
  <p:notesSz cx="6858000" cy="9144000"/>
  <p:embeddedFontLst>
    <p:embeddedFont>
      <p:font typeface="Anantason UltraExpanded Bold" pitchFamily="2" charset="-34"/>
      <p:regular r:id="rId20"/>
      <p:bold r:id="rId21"/>
    </p:embeddedFont>
    <p:embeddedFont>
      <p:font typeface="Anantason UltraExpanded Light" pitchFamily="2" charset="-34"/>
      <p:regular r:id="rId22"/>
    </p:embeddedFont>
    <p:embeddedFont>
      <p:font typeface="Codec Pro Bold" pitchFamily="2" charset="0"/>
      <p:regular r:id="rId23"/>
      <p:bold r:id="rId24"/>
    </p:embeddedFont>
    <p:embeddedFont>
      <p:font typeface="Codec Pro Ultra-Bold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94580" autoAdjust="0"/>
  </p:normalViewPr>
  <p:slideViewPr>
    <p:cSldViewPr>
      <p:cViewPr>
        <p:scale>
          <a:sx n="76" d="100"/>
          <a:sy n="76" d="100"/>
        </p:scale>
        <p:origin x="1576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7035" y="-3047188"/>
            <a:ext cx="16737065" cy="15342310"/>
          </a:xfrm>
          <a:custGeom>
            <a:avLst/>
            <a:gdLst/>
            <a:ahLst/>
            <a:cxnLst/>
            <a:rect l="l" t="t" r="r" b="b"/>
            <a:pathLst>
              <a:path w="16737065" h="15342310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8000" y="-6726635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21343" y="1284374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28960" y="8962233"/>
            <a:ext cx="11941308" cy="3283860"/>
          </a:xfrm>
          <a:custGeom>
            <a:avLst/>
            <a:gdLst/>
            <a:ahLst/>
            <a:cxnLst/>
            <a:rect l="l" t="t" r="r" b="b"/>
            <a:pathLst>
              <a:path w="11941308" h="3283860">
                <a:moveTo>
                  <a:pt x="0" y="0"/>
                </a:moveTo>
                <a:lnTo>
                  <a:pt x="11941307" y="0"/>
                </a:lnTo>
                <a:lnTo>
                  <a:pt x="11941307" y="3283859"/>
                </a:lnTo>
                <a:lnTo>
                  <a:pt x="0" y="3283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7953699"/>
            <a:ext cx="6243955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Nicolae </a:t>
            </a:r>
            <a:r>
              <a:rPr lang="en-US" sz="2800" b="1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Mogage</a:t>
            </a:r>
            <a:r>
              <a:rPr lang="en-US" sz="28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– 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014662"/>
            <a:ext cx="15215888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7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Long</a:t>
            </a:r>
          </a:p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7200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Short-Term </a:t>
            </a:r>
          </a:p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7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Memory Network: A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7383" y="-6668891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47427" y="933873"/>
            <a:ext cx="42242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Losses</a:t>
            </a:r>
          </a:p>
        </p:txBody>
      </p:sp>
      <p:pic>
        <p:nvPicPr>
          <p:cNvPr id="17" name="Picture 1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5648359-E8AE-6995-EA30-010F9A695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2" y="2081388"/>
            <a:ext cx="8179457" cy="5120802"/>
          </a:xfrm>
          <a:prstGeom prst="rect">
            <a:avLst/>
          </a:prstGeom>
        </p:spPr>
      </p:pic>
      <p:pic>
        <p:nvPicPr>
          <p:cNvPr id="18" name="Picture 17" descr="A graph of a train loss&#10;&#10;Description automatically generated">
            <a:extLst>
              <a:ext uri="{FF2B5EF4-FFF2-40B4-BE49-F238E27FC236}">
                <a16:creationId xmlns:a16="http://schemas.microsoft.com/office/drawing/2014/main" id="{1A555D16-DCD6-E4E3-3D12-39D4EF35FA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654457"/>
            <a:ext cx="7924800" cy="5547734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7E31ACD2-518C-70B7-4405-8DD70A867943}"/>
              </a:ext>
            </a:extLst>
          </p:cNvPr>
          <p:cNvSpPr txBox="1"/>
          <p:nvPr/>
        </p:nvSpPr>
        <p:spPr>
          <a:xfrm>
            <a:off x="2642826" y="7436171"/>
            <a:ext cx="422426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Sentiment140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83475C6-5FDD-B35E-CFBF-AF435E58AD39}"/>
              </a:ext>
            </a:extLst>
          </p:cNvPr>
          <p:cNvSpPr txBox="1"/>
          <p:nvPr/>
        </p:nvSpPr>
        <p:spPr>
          <a:xfrm>
            <a:off x="11680068" y="7436171"/>
            <a:ext cx="448419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UrbanSound8k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8760E-7B8E-2F39-8E92-AD6EBC46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4FEFE5-4859-6921-6AD5-37D454F60172}"/>
              </a:ext>
            </a:extLst>
          </p:cNvPr>
          <p:cNvSpPr/>
          <p:nvPr/>
        </p:nvSpPr>
        <p:spPr>
          <a:xfrm>
            <a:off x="-2927383" y="-6668891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B2984C-12D5-B252-0007-95D6F01D9823}"/>
              </a:ext>
            </a:extLst>
          </p:cNvPr>
          <p:cNvSpPr/>
          <p:nvPr/>
        </p:nvSpPr>
        <p:spPr>
          <a:xfrm>
            <a:off x="2070151" y="8036143"/>
            <a:ext cx="13521434" cy="3711521"/>
          </a:xfrm>
          <a:custGeom>
            <a:avLst/>
            <a:gdLst/>
            <a:ahLst/>
            <a:cxnLst/>
            <a:rect l="l" t="t" r="r" b="b"/>
            <a:pathLst>
              <a:path w="13521434" h="3711521">
                <a:moveTo>
                  <a:pt x="0" y="0"/>
                </a:moveTo>
                <a:lnTo>
                  <a:pt x="13521434" y="0"/>
                </a:lnTo>
                <a:lnTo>
                  <a:pt x="13521434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576009-D887-A32A-B3EA-E3C6EB2706C3}"/>
              </a:ext>
            </a:extLst>
          </p:cNvPr>
          <p:cNvSpPr txBox="1"/>
          <p:nvPr/>
        </p:nvSpPr>
        <p:spPr>
          <a:xfrm>
            <a:off x="1047427" y="933873"/>
            <a:ext cx="422426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Losses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58F6EF54-0D07-55B0-8292-D12D6BEBF882}"/>
              </a:ext>
            </a:extLst>
          </p:cNvPr>
          <p:cNvSpPr txBox="1"/>
          <p:nvPr/>
        </p:nvSpPr>
        <p:spPr>
          <a:xfrm>
            <a:off x="2642826" y="7436171"/>
            <a:ext cx="422426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Jena Climate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3DEE8F78-BEE0-4D48-83C0-3AE1535C05D3}"/>
              </a:ext>
            </a:extLst>
          </p:cNvPr>
          <p:cNvSpPr txBox="1"/>
          <p:nvPr/>
        </p:nvSpPr>
        <p:spPr>
          <a:xfrm>
            <a:off x="11680068" y="7436171"/>
            <a:ext cx="485533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Top 100 Crypto</a:t>
            </a:r>
          </a:p>
        </p:txBody>
      </p:sp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3DC68CEE-0461-12AC-6518-00193A2AFF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6" y="1981549"/>
            <a:ext cx="8089584" cy="5220642"/>
          </a:xfrm>
          <a:prstGeom prst="rect">
            <a:avLst/>
          </a:prstGeom>
        </p:spPr>
      </p:pic>
      <p:pic>
        <p:nvPicPr>
          <p:cNvPr id="6" name="Picture 5" descr="A graph of a graph showing the amount of a train loss&#10;&#10;Description automatically generated with medium confidence">
            <a:extLst>
              <a:ext uri="{FF2B5EF4-FFF2-40B4-BE49-F238E27FC236}">
                <a16:creationId xmlns:a16="http://schemas.microsoft.com/office/drawing/2014/main" id="{9A19E1CF-C86D-2593-0EA9-2B474824A9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750309"/>
            <a:ext cx="7772400" cy="53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9" y="1019175"/>
            <a:ext cx="866514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 – Sentiment140</a:t>
            </a:r>
          </a:p>
        </p:txBody>
      </p:sp>
      <p:pic>
        <p:nvPicPr>
          <p:cNvPr id="19" name="Picture 18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8E196014-D7EC-DFE2-8C10-C4236F3A2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26" y="2461693"/>
            <a:ext cx="8665147" cy="68061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69B73-4D2A-DE9D-C5D6-812C55BB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94CB7B-B658-D215-62F6-41940BDFF999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7117C0-6A9E-5207-1E1F-70742F754C15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75B0A4-AB80-AA25-02AF-89A08906AAE5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 – UrbanSound8k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CC17649-9982-E120-CB46-AA001002E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82" y="2347008"/>
            <a:ext cx="8389436" cy="74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1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65A28-F6FD-0E65-37F2-64FEE590C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9C3B3B-0C09-8F99-89D0-5C5F48975F45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DFB6E12-512A-BE63-674D-98B0F1984BC7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A4E2C0C-9349-DC24-C9AA-248CC15DB071}"/>
              </a:ext>
            </a:extLst>
          </p:cNvPr>
          <p:cNvSpPr txBox="1"/>
          <p:nvPr/>
        </p:nvSpPr>
        <p:spPr>
          <a:xfrm>
            <a:off x="1028699" y="1019175"/>
            <a:ext cx="866514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 – Jena Climate</a:t>
            </a:r>
          </a:p>
        </p:txBody>
      </p:sp>
      <p:pic>
        <p:nvPicPr>
          <p:cNvPr id="5" name="Picture 4" descr="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01302986-C5DE-DA8A-1059-29F54DD4B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0" y="2170883"/>
            <a:ext cx="14056279" cy="76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9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F975D-0CCE-FE14-BA20-8B42C254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63B9B3-4E1F-FC65-B363-2C567EE8A753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0B3090-FC21-D46A-B425-4F366131EC71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2F55746-5E52-DCBF-2B47-CF6D6F37CE75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 – Top 100 Crypto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0B30A-F4E8-A78F-7AA0-B0B014FBB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52" y="4086226"/>
            <a:ext cx="8972348" cy="4739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38DE7-C124-7F98-500B-DE0CC948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987" y="4086226"/>
            <a:ext cx="8716805" cy="47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FA4DBE-8E24-C7B7-8272-7F1452F2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22C794-DF41-D917-04B7-90F31580B0A0}"/>
              </a:ext>
            </a:extLst>
          </p:cNvPr>
          <p:cNvSpPr/>
          <p:nvPr/>
        </p:nvSpPr>
        <p:spPr>
          <a:xfrm rot="-10800000">
            <a:off x="9693846" y="-2181309"/>
            <a:ext cx="9349613" cy="3751532"/>
          </a:xfrm>
          <a:custGeom>
            <a:avLst/>
            <a:gdLst/>
            <a:ahLst/>
            <a:cxnLst/>
            <a:rect l="l" t="t" r="r" b="b"/>
            <a:pathLst>
              <a:path w="9349613" h="3751532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E44784-8307-AC6E-F1C4-CD3BDB511B8E}"/>
              </a:ext>
            </a:extLst>
          </p:cNvPr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A466BC2-D7F4-A58C-AFA0-B44FABAB5538}"/>
              </a:ext>
            </a:extLst>
          </p:cNvPr>
          <p:cNvSpPr txBox="1"/>
          <p:nvPr/>
        </p:nvSpPr>
        <p:spPr>
          <a:xfrm>
            <a:off x="1028699" y="1019175"/>
            <a:ext cx="934961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Results – Top 100 Crypto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057E5-93EA-05C4-038C-C2E65C68D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41" y="4086226"/>
            <a:ext cx="8802988" cy="4739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711D7-AEFC-EAC5-748C-B2DF3EB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075" y="4086226"/>
            <a:ext cx="8646784" cy="47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6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168F-D68C-1B16-1DDD-CE99F75EB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013BAC-7694-70C7-536F-32394A41A163}"/>
              </a:ext>
            </a:extLst>
          </p:cNvPr>
          <p:cNvSpPr/>
          <p:nvPr/>
        </p:nvSpPr>
        <p:spPr>
          <a:xfrm>
            <a:off x="-2133600" y="-2132844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BBEA9D-75D0-B83E-34BF-DE74D3A10756}"/>
              </a:ext>
            </a:extLst>
          </p:cNvPr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2B2C481-807C-C490-3886-126A5D75EB6C}"/>
              </a:ext>
            </a:extLst>
          </p:cNvPr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61F22A0-EA42-C076-0447-AD593610F7A2}"/>
              </a:ext>
            </a:extLst>
          </p:cNvPr>
          <p:cNvSpPr txBox="1"/>
          <p:nvPr/>
        </p:nvSpPr>
        <p:spPr>
          <a:xfrm>
            <a:off x="1915092" y="4351465"/>
            <a:ext cx="914459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11F1F5-4BB9-1FAB-1826-21D5778ADF43}"/>
              </a:ext>
            </a:extLst>
          </p:cNvPr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9168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382000" y="3695700"/>
            <a:ext cx="13306015" cy="5740487"/>
          </a:xfrm>
          <a:custGeom>
            <a:avLst/>
            <a:gdLst/>
            <a:ahLst/>
            <a:cxnLst/>
            <a:rect l="l" t="t" r="r" b="b"/>
            <a:pathLst>
              <a:path w="13306015" h="5740487">
                <a:moveTo>
                  <a:pt x="0" y="0"/>
                </a:moveTo>
                <a:lnTo>
                  <a:pt x="13306015" y="0"/>
                </a:lnTo>
                <a:lnTo>
                  <a:pt x="13306015" y="5740487"/>
                </a:lnTo>
                <a:lnTo>
                  <a:pt x="0" y="574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485900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2171700"/>
            <a:ext cx="16230600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24"/>
              </a:lnSpc>
              <a:spcBef>
                <a:spcPct val="0"/>
              </a:spcBef>
            </a:pPr>
            <a:r>
              <a:rPr lang="en-US" sz="10557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THANK YOU!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8D99274-D41D-DADD-D9D0-1812B625822E}"/>
              </a:ext>
            </a:extLst>
          </p:cNvPr>
          <p:cNvSpPr/>
          <p:nvPr/>
        </p:nvSpPr>
        <p:spPr>
          <a:xfrm>
            <a:off x="863258" y="3928591"/>
            <a:ext cx="8262813" cy="7787701"/>
          </a:xfrm>
          <a:custGeom>
            <a:avLst/>
            <a:gdLst/>
            <a:ahLst/>
            <a:cxnLst/>
            <a:rect l="l" t="t" r="r" b="b"/>
            <a:pathLst>
              <a:path w="8262813" h="7787701">
                <a:moveTo>
                  <a:pt x="0" y="0"/>
                </a:moveTo>
                <a:lnTo>
                  <a:pt x="8262813" y="0"/>
                </a:lnTo>
                <a:lnTo>
                  <a:pt x="8262813" y="7787701"/>
                </a:lnTo>
                <a:lnTo>
                  <a:pt x="0" y="778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0457" y="-445229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99177" y="7333826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98686"/>
            <a:ext cx="38445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CONTENT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3200" y="3558719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LONG SHORT-TERM MEMORY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3200" y="6143203"/>
            <a:ext cx="6286574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3880" y="3558719"/>
            <a:ext cx="6293181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DATASETS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53880" y="6143203"/>
            <a:ext cx="5853209" cy="37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CONCLUSIONS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68671" y="3162308"/>
            <a:ext cx="1163073" cy="1438275"/>
            <a:chOff x="0" y="0"/>
            <a:chExt cx="1550764" cy="191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83971" y="3162308"/>
            <a:ext cx="1163073" cy="1438275"/>
            <a:chOff x="0" y="0"/>
            <a:chExt cx="1550764" cy="191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8671" y="5746793"/>
            <a:ext cx="1163073" cy="1438275"/>
            <a:chOff x="0" y="0"/>
            <a:chExt cx="1550764" cy="191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83971" y="5746793"/>
            <a:ext cx="1163073" cy="1438275"/>
            <a:chOff x="0" y="0"/>
            <a:chExt cx="1550764" cy="191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0" y="-17145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229100"/>
            <a:ext cx="11937756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66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Long short-term memory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84C7D2-93C5-A34E-5974-0713D25A5420}"/>
              </a:ext>
            </a:extLst>
          </p:cNvPr>
          <p:cNvSpPr/>
          <p:nvPr/>
        </p:nvSpPr>
        <p:spPr>
          <a:xfrm>
            <a:off x="9372600" y="3861709"/>
            <a:ext cx="7814628" cy="5503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7752280" y="7330139"/>
            <a:ext cx="19050" cy="550310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09975" y="909840"/>
            <a:ext cx="1106805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Feedforward vs Recurrent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456D12-5663-16D1-FC86-9BBBE1B7C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403" y="3918343"/>
            <a:ext cx="7909878" cy="5446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029575" y="8440764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775094-2B53-4DBD-ABE8-DF2372B3D172}"/>
              </a:ext>
            </a:extLst>
          </p:cNvPr>
          <p:cNvSpPr/>
          <p:nvPr/>
        </p:nvSpPr>
        <p:spPr>
          <a:xfrm>
            <a:off x="10287000" y="4416929"/>
            <a:ext cx="6092705" cy="4727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67D70F-8E89-1726-84C3-97AC62500AEF}"/>
              </a:ext>
            </a:extLst>
          </p:cNvPr>
          <p:cNvSpPr/>
          <p:nvPr/>
        </p:nvSpPr>
        <p:spPr>
          <a:xfrm>
            <a:off x="2029575" y="4381500"/>
            <a:ext cx="5590425" cy="4769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3048000" y="-6781533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3192637"/>
            <a:ext cx="7732992" cy="6065663"/>
            <a:chOff x="0" y="0"/>
            <a:chExt cx="2036673" cy="1597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6308" y="2867150"/>
            <a:ext cx="7732992" cy="6391150"/>
            <a:chOff x="0" y="-85725"/>
            <a:chExt cx="2036673" cy="16832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18758" y="3663698"/>
            <a:ext cx="34648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LSTM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3152" y="3552779"/>
            <a:ext cx="33231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28996" y="1028700"/>
            <a:ext cx="852219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RNN vs LSTM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CBCB22-C477-750E-F30C-64EC93C20B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3433"/>
          <a:stretch/>
        </p:blipFill>
        <p:spPr>
          <a:xfrm>
            <a:off x="2078518" y="4381500"/>
            <a:ext cx="5633355" cy="4727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B6ED3-7B25-9146-7BC7-D84B4F305F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502" r="-102"/>
          <a:stretch/>
        </p:blipFill>
        <p:spPr>
          <a:xfrm>
            <a:off x="10303966" y="4399114"/>
            <a:ext cx="6242243" cy="4727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15092" y="4351465"/>
            <a:ext cx="914459" cy="178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Datasets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80948" y="-33909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57531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Specifics</a:t>
            </a:r>
          </a:p>
        </p:txBody>
      </p:sp>
      <p:sp>
        <p:nvSpPr>
          <p:cNvPr id="21" name="Freeform 21"/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063D16F-D228-0ECB-D8F1-3BD7443E9FF1}"/>
              </a:ext>
            </a:extLst>
          </p:cNvPr>
          <p:cNvSpPr txBox="1"/>
          <p:nvPr/>
        </p:nvSpPr>
        <p:spPr>
          <a:xfrm>
            <a:off x="1981200" y="3716625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Sentiment140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8C4DD18-01CA-55DA-6635-D2CB29F85AC7}"/>
              </a:ext>
            </a:extLst>
          </p:cNvPr>
          <p:cNvSpPr txBox="1"/>
          <p:nvPr/>
        </p:nvSpPr>
        <p:spPr>
          <a:xfrm>
            <a:off x="10648325" y="3777468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UrbanSound8K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DA3EDA85-4223-2185-5B1B-F95DFFE302A9}"/>
              </a:ext>
            </a:extLst>
          </p:cNvPr>
          <p:cNvSpPr txBox="1"/>
          <p:nvPr/>
        </p:nvSpPr>
        <p:spPr>
          <a:xfrm>
            <a:off x="10143500" y="6767201"/>
            <a:ext cx="676275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Top 100 </a:t>
            </a:r>
            <a:b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</a:b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Cryptocurrencies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95EBA3C3-EF1E-7065-27F7-55F1F02CA970}"/>
              </a:ext>
            </a:extLst>
          </p:cNvPr>
          <p:cNvSpPr txBox="1"/>
          <p:nvPr/>
        </p:nvSpPr>
        <p:spPr>
          <a:xfrm>
            <a:off x="1989944" y="6669008"/>
            <a:ext cx="57531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Jena Climate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CDE69125-562D-495E-1073-9089768E33CF}"/>
              </a:ext>
            </a:extLst>
          </p:cNvPr>
          <p:cNvSpPr txBox="1"/>
          <p:nvPr/>
        </p:nvSpPr>
        <p:spPr>
          <a:xfrm>
            <a:off x="6267450" y="2319909"/>
            <a:ext cx="57531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Classification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475C2891-493E-65A7-3A40-AA07A6D6C53A}"/>
              </a:ext>
            </a:extLst>
          </p:cNvPr>
          <p:cNvSpPr txBox="1"/>
          <p:nvPr/>
        </p:nvSpPr>
        <p:spPr>
          <a:xfrm>
            <a:off x="6267450" y="5163694"/>
            <a:ext cx="57531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B9E0D-2C42-0FF4-8654-DC9028FF0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28789E-A942-640D-F732-6446D4F5F139}"/>
              </a:ext>
            </a:extLst>
          </p:cNvPr>
          <p:cNvSpPr/>
          <p:nvPr/>
        </p:nvSpPr>
        <p:spPr>
          <a:xfrm>
            <a:off x="-2133600" y="-2132844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945B4C3-A31B-58AF-F0BE-4BEA1188D51F}"/>
              </a:ext>
            </a:extLst>
          </p:cNvPr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19B4FFF-5976-1DD0-F191-2B6E76C4BF09}"/>
              </a:ext>
            </a:extLst>
          </p:cNvPr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232747B-320E-D6AA-2FC5-6BE238790AD1}"/>
              </a:ext>
            </a:extLst>
          </p:cNvPr>
          <p:cNvSpPr txBox="1"/>
          <p:nvPr/>
        </p:nvSpPr>
        <p:spPr>
          <a:xfrm>
            <a:off x="1915092" y="4351465"/>
            <a:ext cx="914459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F9F293F-2837-7AEF-B5C9-D6228CF37AEF}"/>
              </a:ext>
            </a:extLst>
          </p:cNvPr>
          <p:cNvSpPr txBox="1"/>
          <p:nvPr/>
        </p:nvSpPr>
        <p:spPr>
          <a:xfrm>
            <a:off x="3934592" y="4229100"/>
            <a:ext cx="8678987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6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Experiments</a:t>
            </a:r>
            <a:endParaRPr lang="en-US" sz="999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402244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0800" y="-3238500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78401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Setup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44256" y="6865599"/>
            <a:ext cx="6931681" cy="6186525"/>
          </a:xfrm>
          <a:custGeom>
            <a:avLst/>
            <a:gdLst/>
            <a:ahLst/>
            <a:cxnLst/>
            <a:rect l="l" t="t" r="r" b="b"/>
            <a:pathLst>
              <a:path w="6931681" h="6186525">
                <a:moveTo>
                  <a:pt x="0" y="0"/>
                </a:moveTo>
                <a:lnTo>
                  <a:pt x="6931682" y="0"/>
                </a:lnTo>
                <a:lnTo>
                  <a:pt x="6931682" y="6186525"/>
                </a:lnTo>
                <a:lnTo>
                  <a:pt x="0" y="618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2D192DE-F772-E1BF-3473-106641C80038}"/>
              </a:ext>
            </a:extLst>
          </p:cNvPr>
          <p:cNvSpPr txBox="1"/>
          <p:nvPr/>
        </p:nvSpPr>
        <p:spPr>
          <a:xfrm>
            <a:off x="2409599" y="5293815"/>
            <a:ext cx="28194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Model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36C00A0-9393-63D3-5A6A-2D717482D873}"/>
              </a:ext>
            </a:extLst>
          </p:cNvPr>
          <p:cNvSpPr txBox="1"/>
          <p:nvPr/>
        </p:nvSpPr>
        <p:spPr>
          <a:xfrm>
            <a:off x="13406976" y="5293816"/>
            <a:ext cx="28194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Metrics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EAFC1D2-DACE-1B70-12DF-6B3B1F334EEA}"/>
              </a:ext>
            </a:extLst>
          </p:cNvPr>
          <p:cNvSpPr txBox="1"/>
          <p:nvPr/>
        </p:nvSpPr>
        <p:spPr>
          <a:xfrm>
            <a:off x="7042566" y="5295900"/>
            <a:ext cx="420286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Functions</a:t>
            </a:r>
          </a:p>
        </p:txBody>
      </p:sp>
      <p:pic>
        <p:nvPicPr>
          <p:cNvPr id="18" name="Graphic 17" descr="Settings with solid fill">
            <a:extLst>
              <a:ext uri="{FF2B5EF4-FFF2-40B4-BE49-F238E27FC236}">
                <a16:creationId xmlns:a16="http://schemas.microsoft.com/office/drawing/2014/main" id="{E9EC3F15-8CC2-7877-6690-9BA971DA4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2721" y="3091259"/>
            <a:ext cx="2202556" cy="2202556"/>
          </a:xfrm>
          <a:prstGeom prst="rect">
            <a:avLst/>
          </a:prstGeom>
        </p:spPr>
      </p:pic>
      <p:pic>
        <p:nvPicPr>
          <p:cNvPr id="24" name="Graphic 23" descr="Bar graph with upward trend with solid fill">
            <a:extLst>
              <a:ext uri="{FF2B5EF4-FFF2-40B4-BE49-F238E27FC236}">
                <a16:creationId xmlns:a16="http://schemas.microsoft.com/office/drawing/2014/main" id="{D0B68D43-AA4B-B6ED-04F1-E8E5C974E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5398" y="3091259"/>
            <a:ext cx="2202556" cy="2202556"/>
          </a:xfrm>
          <a:prstGeom prst="rect">
            <a:avLst/>
          </a:prstGeom>
        </p:spPr>
      </p:pic>
      <p:pic>
        <p:nvPicPr>
          <p:cNvPr id="26" name="Graphic 25" descr="Drawing compass with solid fill">
            <a:extLst>
              <a:ext uri="{FF2B5EF4-FFF2-40B4-BE49-F238E27FC236}">
                <a16:creationId xmlns:a16="http://schemas.microsoft.com/office/drawing/2014/main" id="{274EA1DF-5D36-50A3-4470-FD9ABFB9D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0603" y="3446108"/>
            <a:ext cx="1697392" cy="1697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108</Words>
  <Application>Microsoft Macintosh PowerPoint</Application>
  <PresentationFormat>Custom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Anantason UltraExpanded Light</vt:lpstr>
      <vt:lpstr>Codec Pro Ultra-Bold</vt:lpstr>
      <vt:lpstr>Anantason UltraExpanded Bold</vt:lpstr>
      <vt:lpstr>Calibri</vt:lpstr>
      <vt:lpstr>Codec Pro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cp:lastModifiedBy>Nicolae Mogage</cp:lastModifiedBy>
  <cp:revision>12</cp:revision>
  <dcterms:created xsi:type="dcterms:W3CDTF">2006-08-16T00:00:00Z</dcterms:created>
  <dcterms:modified xsi:type="dcterms:W3CDTF">2024-11-25T18:21:36Z</dcterms:modified>
  <dc:identifier>DAGXfny7yME</dc:identifier>
</cp:coreProperties>
</file>